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0" r:id="rId6"/>
    <p:sldId id="261" r:id="rId7"/>
    <p:sldId id="259" r:id="rId8"/>
    <p:sldId id="262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Giles" initials="BG" lastIdx="1" clrIdx="0">
    <p:extLst>
      <p:ext uri="{19B8F6BF-5375-455C-9EA6-DF929625EA0E}">
        <p15:presenceInfo xmlns:p15="http://schemas.microsoft.com/office/powerpoint/2012/main" userId="S-1-5-21-587172451-2082329418-2061570268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5F0C-D63D-48B4-9449-FC3C9EB0EADE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41BF-B24D-4A9C-B4BF-FE887E551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6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1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5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9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Day to day responsibility for the SEN policy, coordinating of specific provision for children with SEN including those with EHCP’s.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SENCO’s qualifications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Advising and supporting colleagues around SEN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Advising on the Graduated Approach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Ensuring parents/children and young people are closely involved throughout and that their views are valued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Liaising with professionals/external agencies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The role of class teacher </a:t>
            </a:r>
          </a:p>
          <a:p>
            <a:endParaRPr lang="en-GB" dirty="0"/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School and Parents to monitor progress and interventions 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Make decisions on any changes needed to support outcomes in consultation with parents and pupil. 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External professionals may need to be involved with these reviews. </a:t>
            </a:r>
          </a:p>
          <a:p>
            <a:pPr marL="0" indent="0">
              <a:buNone/>
            </a:pPr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Localised information 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Alternative provisions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Fair Access Panel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Schools Inclusive Forum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5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Day to day responsibility for the SEN policy, coordinating of specific provision for children with SEN including those with EHCP’s.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SENCO’s qualifications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Advising and supporting colleagues around SEN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Advising on the Graduated Approach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Ensuring parents/children and young people are closely involved throughout and that their views are valued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Liaising with professionals/external agencies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The role of class teacher </a:t>
            </a:r>
          </a:p>
          <a:p>
            <a:endParaRPr lang="en-GB" dirty="0"/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School and Parents to monitor progress and interventions 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Make decisions on any changes needed to support outcomes in consultation with parents and pupil. 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External professionals may need to be involved with these reviews. </a:t>
            </a:r>
          </a:p>
          <a:p>
            <a:pPr marL="0" indent="0">
              <a:buNone/>
            </a:pPr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Localised information 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Alternative provisions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Fair Access Panel</a:t>
            </a:r>
          </a:p>
          <a:p>
            <a:r>
              <a:rPr lang="en-GB" dirty="0">
                <a:latin typeface="Franklin Gothic Book" panose="020B0503020102020204" pitchFamily="34" charset="0"/>
                <a:cs typeface="Arial" panose="020B0604020202020204" pitchFamily="34" charset="0"/>
              </a:rPr>
              <a:t>Schools Inclusive Forum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041BF-B24D-4A9C-B4BF-FE887E5515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A8A4-DBEC-4C01-8BA7-EC08622C1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D5D21-B233-4F91-964D-262AADF95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A97C-CC25-4E01-B9C5-7BB984B4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746B4-5637-4064-9A2A-C2DFEFB5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D79E1-26A6-4857-A17A-C5EA9133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1CF7-0D04-49ED-B036-AF5E6D0D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5AC07-6113-40E1-813E-21F8166F1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CAD8C-15AA-4F15-92FF-8F98F8F6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D2C6-E167-45C1-A1C2-C61C453D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44AA-B3F7-446F-B0B4-5FBE0151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3CEF9-D253-4573-9215-C0F4A3A78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162E4-A321-46E1-B4DB-FD6AC8689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7BD5C-CB19-4599-B2D5-A5FBC0DA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B9D8-1D80-4F32-AEE9-C5920F99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0FE75-97C0-4DA7-BE89-B2E1BB83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2396-35DC-4768-B9CB-ADD6592F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D9FA-7F9A-4DEA-B6FF-17C8F3EA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C7F3-3BCC-4492-8F76-A96D680F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03095-37B2-4806-9D19-A1AB279A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D7219-0747-436F-97AC-18DCD799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89F3-4DB5-40BF-8B41-18E60C63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A8716-A595-4507-A32B-590236B5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7DD5F-B16C-4755-A3D1-12FAC1C2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B51E7-B09F-4D1F-9FEF-A4828E7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261F-D003-49BC-9FE9-D8608889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8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D862-8891-43A3-8E00-E1ED03B6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AE1B8-5CF1-4466-AB6E-256F05D4F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59089-F766-4AD6-B1FB-57E4F9EB6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C98C5-821A-4DF7-982E-502ECB15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6E05A-A95C-4A77-A67A-40D7D3FB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B21DF-0B6B-4BFF-8135-CFCBE0C2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8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D873-5197-4754-B169-AD7EFF8F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26E18-4084-4BBE-8EE0-4F49F2D1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1AAD6-54D9-4A19-A208-E1F899DD4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9DF1B-4A76-4437-93BA-0C5785C0C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59CB5-CED5-4E76-BF32-789075272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690C4-87C4-4901-88FD-6013F724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4E0E1-6510-40CF-8006-7DAFBA9F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A64BB-C2DC-4C04-8511-CB36628E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12F5-BF2C-473E-9038-3A1C0FFE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FD063-FCE4-4FAF-91F8-F701D155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008FE-1170-4D3E-B176-6392E1BF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1B2A2-2A07-489C-9309-D3167234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45394-7184-4D4A-A25D-222971B0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A841F-DC5F-45F7-A322-D993ABDB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ABFE7-1DCC-4AD2-8E54-583D1987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F121-29C2-4A73-976D-AAC2D3E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EDB3-7BF8-4460-9023-534C1D43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3DC9B-CC73-4387-8274-3CFDDA798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29453-BD8B-4E73-BB3D-1E387652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5AEB-73BE-4FB9-A2FF-ACFFDE4F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50B33-A711-4510-B07C-6334FB1A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4485-0C07-4330-8B98-805E7E29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68BCD-B454-4564-AC07-1B1D084C9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26D15-8BE2-406E-8CFE-1F8A55676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2BB7E-1589-44C3-8E02-7477B5B4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731DB-6DC5-4D08-BC66-515B4386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B935-01E6-4258-8B2A-14FDDE1C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0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CB3C9-3775-4D5A-92DE-876EA353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2D250-60DD-4424-ACF9-4CAB5208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FE668-C5E6-497C-8D35-F50148331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CFB1-E51A-41BE-B72D-EFCAF697FB68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13A4-CD3D-4712-86AB-830FD043F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A919-E462-4EA4-B546-7ED07EC0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11C8-115E-4FAF-92BA-80D3E9D3B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lfordsend.org.uk/site/index.ph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podstelford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lfordsendiass.org.uk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10" Type="http://schemas.openxmlformats.org/officeDocument/2006/relationships/image" Target="../media/image16.jpg"/><Relationship Id="rId4" Type="http://schemas.openxmlformats.org/officeDocument/2006/relationships/image" Target="../media/image1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AFE55A-BB09-4761-93AD-3D3BF796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8922"/>
            <a:ext cx="9144000" cy="259434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6"/>
                </a:solidFill>
              </a:rPr>
              <a:t>Telford &amp; Wrekin </a:t>
            </a:r>
          </a:p>
          <a:p>
            <a:r>
              <a:rPr lang="en-GB" sz="4800" b="1" dirty="0"/>
              <a:t>SEND</a:t>
            </a:r>
            <a:r>
              <a:rPr lang="en-GB" sz="4800" b="1" dirty="0">
                <a:solidFill>
                  <a:schemeClr val="accent6"/>
                </a:solidFill>
              </a:rPr>
              <a:t>IASS</a:t>
            </a:r>
            <a:endParaRPr lang="en-GB" sz="4800" b="1" dirty="0">
              <a:solidFill>
                <a:schemeClr val="accent1"/>
              </a:solidFill>
            </a:endParaRPr>
          </a:p>
          <a:p>
            <a:endParaRPr lang="en-GB" dirty="0"/>
          </a:p>
          <a:p>
            <a:r>
              <a:rPr lang="en-GB" dirty="0"/>
              <a:t>Information Advice and Support Service</a:t>
            </a:r>
          </a:p>
          <a:p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7" y="5650480"/>
            <a:ext cx="1206243" cy="1206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7" y="5697753"/>
            <a:ext cx="1206243" cy="12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3965" y="1847273"/>
            <a:ext cx="5666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://www.telfordsendiass.org.uk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/>
              <a:t>IASS Referral line 01952 457176</a:t>
            </a:r>
          </a:p>
          <a:p>
            <a:r>
              <a:rPr lang="en-GB" dirty="0" smtClean="0"/>
              <a:t>Email: info@iass.org.uk</a:t>
            </a:r>
          </a:p>
          <a:p>
            <a:endParaRPr lang="en-GB" dirty="0" smtClean="0"/>
          </a:p>
          <a:p>
            <a:r>
              <a:rPr lang="en-GB" dirty="0">
                <a:hlinkClick r:id="rId7"/>
              </a:rPr>
              <a:t>https://www.podstelford.org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8"/>
              </a:rPr>
              <a:t>https://www.telfordsend.org.uk/site/index.php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42" y="5532582"/>
            <a:ext cx="1325418" cy="13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8C399B-2740-48FD-AE95-0CE7A503A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8981"/>
            <a:ext cx="9144000" cy="499188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Meet the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8788"/>
            <a:ext cx="3038275" cy="388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32" y="5708657"/>
            <a:ext cx="1149927" cy="11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4510" y="720437"/>
            <a:ext cx="55602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dirty="0" smtClean="0"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Telford and Wrekin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SENDIASS</a:t>
            </a:r>
            <a:r>
              <a:rPr lang="en-GB" sz="3200" dirty="0">
                <a:cs typeface="Arial" panose="020B0604020202020204" pitchFamily="34" charset="0"/>
              </a:rPr>
              <a:t/>
            </a:r>
            <a:br>
              <a:rPr lang="en-GB" sz="3200" dirty="0">
                <a:cs typeface="Arial" panose="020B0604020202020204" pitchFamily="34" charset="0"/>
              </a:rPr>
            </a:b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1810327" y="2413338"/>
            <a:ext cx="7333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anose="020B0604020202020204" pitchFamily="34" charset="0"/>
              </a:rPr>
              <a:t>SENDIASS service offer</a:t>
            </a:r>
            <a:endParaRPr lang="en-GB" sz="20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</a:t>
            </a:r>
            <a:r>
              <a:rPr lang="en-GB" sz="2000" dirty="0" smtClean="0">
                <a:cs typeface="Arial" panose="020B0604020202020204" pitchFamily="34" charset="0"/>
              </a:rPr>
              <a:t>ier </a:t>
            </a:r>
            <a:r>
              <a:rPr lang="en-GB" sz="2000" dirty="0">
                <a:cs typeface="Arial" panose="020B0604020202020204" pitchFamily="34" charset="0"/>
              </a:rPr>
              <a:t>levels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Tier 1 Universal Offer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Tier 2 SEN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Tier 3 EHCP’s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anose="020B0604020202020204" pitchFamily="34" charset="0"/>
              </a:rPr>
              <a:t>Tier 4 </a:t>
            </a:r>
            <a:r>
              <a:rPr lang="en-GB" sz="2000" dirty="0">
                <a:cs typeface="Arial" panose="020B0604020202020204" pitchFamily="34" charset="0"/>
              </a:rPr>
              <a:t>Mediation Tribunals DDA and Complaints to </a:t>
            </a:r>
            <a:r>
              <a:rPr lang="en-GB" sz="2000" dirty="0" smtClean="0">
                <a:cs typeface="Arial" panose="020B0604020202020204" pitchFamily="34" charset="0"/>
              </a:rPr>
              <a:t>Ombudsman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219C7-7982-4365-8446-0E5176F1B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08" y="1437478"/>
            <a:ext cx="3023755" cy="252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68" y="5615709"/>
            <a:ext cx="1242291" cy="12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1961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One page profiles</a:t>
            </a:r>
            <a:endParaRPr lang="en-GB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61309"/>
            <a:ext cx="9144000" cy="309649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 One Page Profile is a summary of what we like and admire about our children and young people and how best to support them.</a:t>
            </a:r>
          </a:p>
          <a:p>
            <a:pPr algn="l"/>
            <a:endParaRPr lang="en-GB" sz="20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What matters to them…</a:t>
            </a:r>
          </a:p>
          <a:p>
            <a:pPr algn="l"/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Be </a:t>
            </a:r>
            <a:r>
              <a:rPr lang="en-GB" sz="2000" dirty="0"/>
              <a:t>specific – who, what and </a:t>
            </a:r>
            <a:r>
              <a:rPr lang="en-GB" sz="2000" dirty="0" smtClean="0"/>
              <a:t>when</a:t>
            </a:r>
            <a:endParaRPr lang="en-GB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04799"/>
              </p:ext>
            </p:extLst>
          </p:nvPr>
        </p:nvGraphicFramePr>
        <p:xfrm>
          <a:off x="8714509" y="2688964"/>
          <a:ext cx="1953491" cy="276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6" imgW="5667037" imgH="8019809" progId="AcroExch.Document.DC">
                  <p:embed/>
                </p:oleObj>
              </mc:Choice>
              <mc:Fallback>
                <p:oleObj name="Acrobat Document" r:id="rId6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14509" y="2688964"/>
                        <a:ext cx="1953491" cy="2764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96" y="5556417"/>
            <a:ext cx="1288568" cy="12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9782" y="1007236"/>
            <a:ext cx="69642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people like and admire about me?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GB" sz="2000" dirty="0">
              <a:solidFill>
                <a:srgbClr val="2F2B20"/>
              </a:solidFill>
            </a:endParaRPr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This section lists the positive ’proud’ qualities, strengths and talents of the  child or young person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What do people admire about your child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Information from others - Class friends and Parent/Carers. Family members, Nan, Grandad, Cousins Aunt and Uncles, Close friends</a:t>
            </a:r>
          </a:p>
        </p:txBody>
      </p:sp>
      <p:sp>
        <p:nvSpPr>
          <p:cNvPr id="5" name="Oval 4"/>
          <p:cNvSpPr/>
          <p:nvPr/>
        </p:nvSpPr>
        <p:spPr>
          <a:xfrm>
            <a:off x="9893335" y="1523999"/>
            <a:ext cx="1541951" cy="1136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04037" y="886691"/>
            <a:ext cx="1383199" cy="12053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Qualities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568036" y="3713018"/>
            <a:ext cx="1611746" cy="14270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Kind and caring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9847616" y="3965162"/>
            <a:ext cx="1707075" cy="13817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Good friend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96" y="5505051"/>
            <a:ext cx="1334655" cy="13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96" y="5624945"/>
            <a:ext cx="1233055" cy="123305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5254" y="451723"/>
            <a:ext cx="70750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is important to the young person…</a:t>
            </a:r>
          </a:p>
          <a:p>
            <a:endParaRPr lang="en-GB" sz="2400" i="1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List of what really matters to the young person from their perspective (even if others do not agree)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Who is important in my life 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Important  activities and hobbies at home and school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Any routines which are important to the young person.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Places that are important 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Music, food and drink, TV that are important 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Favourite lessons and break time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48" y="1297998"/>
            <a:ext cx="2009775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42" y="4334792"/>
            <a:ext cx="1946331" cy="1637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89"/>
            <a:ext cx="2035254" cy="1000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8" y="4200020"/>
            <a:ext cx="15906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6562" y="1422401"/>
            <a:ext cx="68533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best to support me…</a:t>
            </a: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endParaRPr lang="en-GB" sz="2000" i="1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 Share  those tips that we know work.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Specific information that would be useful for other people to know about the child/young person so they get the best support </a:t>
            </a:r>
            <a:r>
              <a:rPr lang="en-GB" sz="2000" dirty="0" smtClean="0"/>
              <a:t>possible.</a:t>
            </a:r>
            <a:endParaRPr lang="en-GB" sz="2000" dirty="0"/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GB" sz="2000" dirty="0"/>
          </a:p>
          <a:p>
            <a:pPr marL="400050" lvl="0" indent="-285750">
              <a:spcBef>
                <a:spcPct val="20000"/>
              </a:spcBef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What is helpful and what is not. It can include specific </a:t>
            </a:r>
            <a:r>
              <a:rPr lang="en-GB" sz="2000" dirty="0" smtClean="0"/>
              <a:t>triggers and how to avoid or manage them.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14" y="5551055"/>
            <a:ext cx="1306945" cy="13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10" y="535710"/>
            <a:ext cx="3883464" cy="5493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01" y="822471"/>
            <a:ext cx="33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Example of a one page profile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96" y="5588000"/>
            <a:ext cx="1230783" cy="12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E0ECB5-2D1B-46BE-B855-DBB70B149B8B}"/>
              </a:ext>
            </a:extLst>
          </p:cNvPr>
          <p:cNvSpPr/>
          <p:nvPr/>
        </p:nvSpPr>
        <p:spPr>
          <a:xfrm rot="10800000">
            <a:off x="404037" y="5850863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E5EF72-C8CA-40C7-A20B-EFA89E99BC5F}"/>
              </a:ext>
            </a:extLst>
          </p:cNvPr>
          <p:cNvSpPr/>
          <p:nvPr/>
        </p:nvSpPr>
        <p:spPr>
          <a:xfrm>
            <a:off x="8051856" y="0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169923-3EC0-4AF6-971C-89A8D080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3" y="6134987"/>
            <a:ext cx="2032015" cy="6367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D49B64-9C94-4511-BB63-F65FB9ED9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82" y="6253602"/>
            <a:ext cx="1755648" cy="459486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0CD39-3DB6-4C37-93F2-3ABA7C6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75" y="6172379"/>
            <a:ext cx="2319338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1" y="38509"/>
            <a:ext cx="4211783" cy="5957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858982"/>
            <a:ext cx="335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One page profile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96" y="5458774"/>
            <a:ext cx="1352425" cy="1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523</Words>
  <Application>Microsoft Office PowerPoint</Application>
  <PresentationFormat>Widescreen</PresentationFormat>
  <Paragraphs>113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One page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Giles</dc:creator>
  <cp:lastModifiedBy>Tracey James</cp:lastModifiedBy>
  <cp:revision>68</cp:revision>
  <dcterms:created xsi:type="dcterms:W3CDTF">2019-08-08T09:47:01Z</dcterms:created>
  <dcterms:modified xsi:type="dcterms:W3CDTF">2020-08-21T11:33:59Z</dcterms:modified>
</cp:coreProperties>
</file>